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4" r:id="rId4"/>
    <p:sldId id="288" r:id="rId5"/>
    <p:sldId id="275" r:id="rId6"/>
    <p:sldId id="284" r:id="rId7"/>
    <p:sldId id="286" r:id="rId8"/>
    <p:sldId id="285" r:id="rId9"/>
    <p:sldId id="272" r:id="rId10"/>
    <p:sldId id="273" r:id="rId11"/>
    <p:sldId id="271" r:id="rId12"/>
    <p:sldId id="287" r:id="rId13"/>
    <p:sldId id="282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9" autoAdjust="0"/>
    <p:restoredTop sz="86554" autoAdjust="0"/>
  </p:normalViewPr>
  <p:slideViewPr>
    <p:cSldViewPr>
      <p:cViewPr>
        <p:scale>
          <a:sx n="60" d="100"/>
          <a:sy n="60" d="100"/>
        </p:scale>
        <p:origin x="-3216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4200C-D81A-4C84-A61B-ACC82677562B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E6832-BB28-4819-954F-3A5992F4E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2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E6832-BB28-4819-954F-3A5992F4ECE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9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E6832-BB28-4819-954F-3A5992F4EC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4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E6832-BB28-4819-954F-3A5992F4ECE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37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5" y="2130425"/>
            <a:ext cx="8944165" cy="1470025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Relative roles of moistening and circumnavigating waves on the MJO </a:t>
            </a:r>
            <a:r>
              <a:rPr lang="en-US" altLang="zh-CN" sz="3600" b="1" dirty="0" smtClean="0"/>
              <a:t>propagation </a:t>
            </a:r>
            <a:r>
              <a:rPr lang="en-US" altLang="zh-CN" sz="3600" b="1" dirty="0"/>
              <a:t>during DYNAMO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Xingchao Chen and Fuqing Zhang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E:\EnKF_meeting\adaptlogo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0612"/>
            <a:ext cx="217541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EnKF_meeting\PS-HOR-RGB-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65" y="109900"/>
            <a:ext cx="31471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496" y="909360"/>
            <a:ext cx="9000000" cy="5760000"/>
            <a:chOff x="-126735" y="-27384"/>
            <a:chExt cx="9401703" cy="62972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332865"/>
              <a:ext cx="3600000" cy="1798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83568" y="-2738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00 UTC/OCT 15 </a:t>
              </a:r>
              <a:endParaRPr lang="zh-CN" altLang="en-US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97975" y="332865"/>
              <a:ext cx="3600000" cy="1798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30160" y="-7287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12 UTC/OCT 15 </a:t>
              </a:r>
              <a:endParaRPr lang="zh-CN" altLang="en-US" dirty="0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1720" y="332865"/>
              <a:ext cx="3600000" cy="1798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660032" y="-2738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00 UTC/OCT 16 </a:t>
              </a:r>
              <a:endParaRPr lang="zh-CN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9152" y="202325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00 UTC/OCT 18 </a:t>
              </a:r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30160" y="202325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12 UTC/OCT 19 </a:t>
              </a:r>
              <a:endParaRPr lang="zh-CN" altLang="en-US" dirty="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-126735" y="2350787"/>
              <a:ext cx="9383489" cy="1798083"/>
              <a:chOff x="-108520" y="2205073"/>
              <a:chExt cx="9383489" cy="1798083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108520" y="2205073"/>
                <a:ext cx="3600000" cy="1798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797975" y="2205073"/>
                <a:ext cx="3600000" cy="1798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74969" y="2205073"/>
                <a:ext cx="3600000" cy="1798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377816" y="202325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00 UTC/OCT 20 </a:t>
              </a:r>
              <a:endParaRPr lang="zh-CN" altLang="en-US" dirty="0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-108520" y="4471736"/>
              <a:ext cx="9383488" cy="1798084"/>
              <a:chOff x="-108520" y="2205072"/>
              <a:chExt cx="9383488" cy="1798084"/>
            </a:xfrm>
          </p:grpSpPr>
          <p:pic>
            <p:nvPicPr>
              <p:cNvPr id="22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108520" y="2205073"/>
                <a:ext cx="3599999" cy="1798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797975" y="2205073"/>
                <a:ext cx="3599999" cy="1798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74969" y="2205072"/>
                <a:ext cx="3599999" cy="1798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683568" y="410979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00 UTC/OCT 21 </a:t>
              </a:r>
              <a:endParaRPr lang="zh-CN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1480" y="410979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00 UTC/OCT 23 </a:t>
              </a:r>
              <a:endParaRPr lang="zh-CN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15616" y="4115587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12 UTC/OCT 25</a:t>
              </a:r>
              <a:endParaRPr lang="zh-CN" alt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31840" y="18864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DRY_noMJO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863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Conclusions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endParaRPr lang="en-US" altLang="zh-CN" sz="2800" b="1" dirty="0"/>
          </a:p>
          <a:p>
            <a:pPr marL="514350" indent="-514350" algn="just">
              <a:buAutoNum type="arabicPeriod"/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eastward propagation of the MJO is dominated by the global circumnavigating waves</a:t>
            </a:r>
            <a:r>
              <a:rPr lang="en-US" altLang="zh-CN" sz="2400" dirty="0" smtClean="0"/>
              <a:t>.</a:t>
            </a:r>
          </a:p>
          <a:p>
            <a:pPr marL="514350" indent="-514350" algn="just">
              <a:buAutoNum type="arabicPeriod"/>
            </a:pPr>
            <a:endParaRPr lang="en-US" altLang="zh-CN" sz="2400" dirty="0"/>
          </a:p>
          <a:p>
            <a:pPr marL="514350" indent="-514350" algn="just">
              <a:buAutoNum type="arabicPeriod"/>
            </a:pPr>
            <a:r>
              <a:rPr lang="en-US" altLang="zh-CN" sz="2400" dirty="0" smtClean="0"/>
              <a:t>The moistening by moderate convection before </a:t>
            </a:r>
            <a:r>
              <a:rPr lang="en-US" altLang="zh-CN" sz="2400" dirty="0"/>
              <a:t>the MJO active phase is important to the MJO amplitude</a:t>
            </a:r>
            <a:r>
              <a:rPr lang="en-US" altLang="zh-CN" sz="2400" dirty="0" smtClean="0"/>
              <a:t>.</a:t>
            </a:r>
          </a:p>
          <a:p>
            <a:pPr marL="514350" indent="-514350" algn="just">
              <a:buAutoNum type="arabicPeriod"/>
            </a:pPr>
            <a:endParaRPr lang="en-US" altLang="zh-CN" sz="2400" dirty="0"/>
          </a:p>
          <a:p>
            <a:pPr algn="just"/>
            <a:r>
              <a:rPr lang="en-US" altLang="zh-CN" sz="2800" b="1" dirty="0"/>
              <a:t>Future work:</a:t>
            </a:r>
          </a:p>
          <a:p>
            <a:pPr algn="just"/>
            <a:endParaRPr lang="en-US" altLang="zh-CN" sz="2400" dirty="0"/>
          </a:p>
          <a:p>
            <a:pPr algn="just"/>
            <a:r>
              <a:rPr lang="en-US" altLang="zh-CN" sz="2400" dirty="0" smtClean="0"/>
              <a:t>The impacts of moisture transportation on the MJO event</a:t>
            </a:r>
            <a:endParaRPr lang="en-US" altLang="zh-CN" sz="2400" dirty="0"/>
          </a:p>
        </p:txBody>
      </p:sp>
      <p:pic>
        <p:nvPicPr>
          <p:cNvPr id="1026" name="Picture 2" descr="H:\MJO_INIT\pic\PIC_new\three\0-5\850hP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11495" b="65101"/>
          <a:stretch/>
        </p:blipFill>
        <p:spPr bwMode="auto">
          <a:xfrm>
            <a:off x="36496" y="4509120"/>
            <a:ext cx="9000000" cy="20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66254"/>
                <a:ext cx="8064896" cy="641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WRF option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max</m:t>
                      </m:r>
                      <m:r>
                        <a:rPr lang="en-US" altLang="zh-CN" b="0" i="1" smtClean="0">
                          <a:latin typeface="Cambria Math"/>
                        </a:rPr>
                        <m:t>⁡{1.27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, 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  <a:ea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,2.85×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func>
                      <m:r>
                        <a:rPr lang="en-US" altLang="zh-CN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1,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latin typeface="Cambria Math"/>
                                            </a:rPr>
                                            <m:t>1.06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0.3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=0.011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∗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1.59×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exp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⁡(9.5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∗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−1/3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1.65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max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,0.01)</m:t>
                          </m:r>
                        </m:den>
                      </m:f>
                    </m:oMath>
                  </m:oMathPara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Green and Zhang: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/>
                              </a:rPr>
                              <m:t>,                                                                   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2.85×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−3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2.85×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2.85×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−3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/>
                              </a:rPr>
                              <m:t>,    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2.85×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−3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altLang="zh-CN" dirty="0" smtClean="0"/>
                  <a:t> </a:t>
                </a:r>
              </a:p>
              <a:p>
                <a:r>
                  <a:rPr lang="en-US" altLang="zh-CN" dirty="0" smtClean="0"/>
                  <a:t>                  </a:t>
                </a:r>
              </a:p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the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multiplicative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parameter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we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changed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in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the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FV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sensitivity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experiments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Experiments : a=0.5 (same as Green and Zhang 2013), a=1.0, a=-0.1 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The </a:t>
                </a:r>
                <a:r>
                  <a:rPr lang="en-US" altLang="zh-CN" dirty="0"/>
                  <a:t>roughness length of </a:t>
                </a:r>
                <a:r>
                  <a:rPr lang="en-US" altLang="zh-CN" dirty="0" smtClean="0"/>
                  <a:t>temperature and humidity (Brutsaert, 1982)</a:t>
                </a:r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𝑙𝑛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𝑅𝑒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1/4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6254"/>
                <a:ext cx="8064896" cy="6419130"/>
              </a:xfrm>
              <a:prstGeom prst="rect">
                <a:avLst/>
              </a:prstGeom>
              <a:blipFill rotWithShape="1">
                <a:blip r:embed="rId2"/>
                <a:stretch>
                  <a:fillRect l="-680" t="-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80" y="-57001"/>
            <a:ext cx="269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FV3 surface flux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73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" y="23103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FV3 surface flux</a:t>
            </a:r>
            <a:endParaRPr lang="zh-CN" altLang="en-US" sz="2400" b="1" dirty="0"/>
          </a:p>
        </p:txBody>
      </p:sp>
      <p:pic>
        <p:nvPicPr>
          <p:cNvPr id="7170" name="Picture 2" descr="H:\FV3\sfcflx\PIC\Cd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679"/>
            <a:ext cx="3240000" cy="48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FV3\sfcflx\PIC\Tr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772271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FV3\sfcflx\PIC\Wi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11" y="1124744"/>
            <a:ext cx="2951968" cy="514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808251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Hypotheses explaining the mechanisms through </a:t>
            </a:r>
            <a:r>
              <a:rPr lang="en-US" altLang="zh-CN" sz="2000" dirty="0" smtClean="0"/>
              <a:t>which the onset and propagation </a:t>
            </a:r>
            <a:r>
              <a:rPr lang="en-US" altLang="zh-CN" sz="2000" dirty="0"/>
              <a:t>of convection occurs over the Indian Ocean </a:t>
            </a:r>
            <a:r>
              <a:rPr lang="en-US" altLang="zh-CN" sz="2000" dirty="0" smtClean="0"/>
              <a:t>include: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pPr marL="457200" indent="-457200" algn="just">
              <a:buAutoNum type="arabicParenBoth"/>
            </a:pPr>
            <a:r>
              <a:rPr lang="en-US" altLang="zh-CN" sz="2000" b="1" dirty="0" smtClean="0"/>
              <a:t>Circumnavigating theory</a:t>
            </a:r>
            <a:r>
              <a:rPr lang="en-US" altLang="zh-CN" sz="2000" dirty="0" smtClean="0"/>
              <a:t>: circumnavigating upper </a:t>
            </a:r>
            <a:r>
              <a:rPr lang="en-US" altLang="zh-CN" sz="2000" dirty="0"/>
              <a:t>tropospheric velocity potential and zonal wind </a:t>
            </a:r>
            <a:r>
              <a:rPr lang="en-US" altLang="zh-CN" sz="2000" dirty="0" smtClean="0"/>
              <a:t>anomalies occurring </a:t>
            </a:r>
            <a:r>
              <a:rPr lang="en-US" altLang="zh-CN" sz="2000" dirty="0"/>
              <a:t>as a Kelvin wave response to a previous </a:t>
            </a:r>
            <a:r>
              <a:rPr lang="en-US" altLang="zh-CN" sz="2000" dirty="0" smtClean="0"/>
              <a:t>MJO may </a:t>
            </a:r>
            <a:r>
              <a:rPr lang="en-US" altLang="zh-CN" sz="2000" dirty="0"/>
              <a:t>trigger the next </a:t>
            </a:r>
            <a:r>
              <a:rPr lang="en-US" altLang="zh-CN" sz="2000" dirty="0" smtClean="0"/>
              <a:t>MJO (e.g., Knutson and </a:t>
            </a:r>
            <a:r>
              <a:rPr lang="en-US" altLang="zh-CN" sz="2000" dirty="0" err="1" smtClean="0"/>
              <a:t>Weickmann</a:t>
            </a:r>
            <a:r>
              <a:rPr lang="en-US" altLang="zh-CN" sz="2000" dirty="0" smtClean="0"/>
              <a:t>, 1987)</a:t>
            </a:r>
          </a:p>
          <a:p>
            <a:pPr marL="457200" indent="-457200" algn="just">
              <a:buAutoNum type="arabicParenBoth"/>
            </a:pPr>
            <a:endParaRPr lang="en-US" altLang="zh-CN" sz="2000" dirty="0" smtClean="0"/>
          </a:p>
          <a:p>
            <a:pPr marL="457200" indent="-457200" algn="just">
              <a:buAutoNum type="arabicParenBoth"/>
            </a:pPr>
            <a:r>
              <a:rPr lang="en-US" altLang="zh-CN" sz="2000" b="1" dirty="0" smtClean="0"/>
              <a:t>Discharge-recharge theory: </a:t>
            </a:r>
            <a:r>
              <a:rPr lang="en-US" altLang="zh-CN" sz="2000" dirty="0" smtClean="0"/>
              <a:t>humidity gradually increase in the lower to middle troposphere (cumulus clouds re-conditioning, 10 to 15 days prior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to MJO onset), and a new MJO cycle commences once the atmosphere becomes sufficiently unstable and moist to support deep convection again (e.g., Blade and Hartmann, 1993)</a:t>
            </a:r>
          </a:p>
          <a:p>
            <a:pPr algn="just"/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7252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60" y="18554"/>
            <a:ext cx="6118540" cy="629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Powell and Houze, 2013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00214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Echo Top probability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2608" y="3429000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Fractional difference of humidity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90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14340" b="54518"/>
          <a:stretch/>
        </p:blipFill>
        <p:spPr bwMode="auto">
          <a:xfrm>
            <a:off x="2555775" y="4474043"/>
            <a:ext cx="4320481" cy="226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256876" y="188640"/>
            <a:ext cx="4774264" cy="4285403"/>
            <a:chOff x="1209360" y="260648"/>
            <a:chExt cx="6840760" cy="6085603"/>
          </a:xfrm>
        </p:grpSpPr>
        <p:pic>
          <p:nvPicPr>
            <p:cNvPr id="2050" name="Picture 2" descr="H:\MJO_INIT\pic\old\TRM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360" y="260648"/>
              <a:ext cx="6840760" cy="6085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55776" y="260648"/>
              <a:ext cx="1656183" cy="52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CNTL</a:t>
              </a:r>
              <a:endParaRPr lang="zh-CN" alt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36096" y="26064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TRMM</a:t>
              </a:r>
              <a:endParaRPr lang="zh-CN" altLang="en-US" b="1" dirty="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771800" y="3068960"/>
            <a:ext cx="388843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822119" y="4689322"/>
            <a:ext cx="0" cy="190802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10021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Precipitation</a:t>
            </a:r>
            <a:endParaRPr lang="zh-CN" alt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526843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RH</a:t>
            </a:r>
            <a:endParaRPr lang="zh-CN" altLang="en-US" sz="2800" b="1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3347728" y="548680"/>
            <a:ext cx="0" cy="345638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462960" y="548680"/>
            <a:ext cx="0" cy="345638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992" y="737122"/>
            <a:ext cx="8216329" cy="586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722788"/>
            <a:ext cx="187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DRY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9408" y="722788"/>
            <a:ext cx="187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CNTL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722788"/>
            <a:ext cx="230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DRY_noMJO</a:t>
            </a:r>
            <a:endParaRPr lang="zh-CN" alt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1663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Rainfall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556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992" y="737122"/>
            <a:ext cx="8216328" cy="586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693171"/>
            <a:ext cx="187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DRY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9408" y="693171"/>
            <a:ext cx="187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CNTL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693171"/>
            <a:ext cx="230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/>
              <a:t>DRY_noMJO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MJO-filtered U wind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45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850 hPa U wind</a:t>
            </a:r>
            <a:endParaRPr lang="zh-CN" altLang="en-US" sz="2800" b="1" dirty="0"/>
          </a:p>
        </p:txBody>
      </p:sp>
      <p:pic>
        <p:nvPicPr>
          <p:cNvPr id="2050" name="Picture 2" descr="H:\MJO_INIT\pic\PIC_new\three\group\U850_homo_noM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15200" cy="58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693171"/>
            <a:ext cx="187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DRY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9408" y="693171"/>
            <a:ext cx="187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CNTL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693171"/>
            <a:ext cx="230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/>
              <a:t>DRY_noMJO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88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192546"/>
            <a:ext cx="8570913" cy="476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Relative Humidity</a:t>
            </a:r>
            <a:endParaRPr lang="zh-CN" alt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9895" y="1412776"/>
            <a:ext cx="461665" cy="12241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b="1" dirty="0" smtClean="0"/>
              <a:t>CNTL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9894" y="2708920"/>
            <a:ext cx="461665" cy="12241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b="1" dirty="0" smtClean="0"/>
              <a:t>DRY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9895" y="4005064"/>
            <a:ext cx="461665" cy="15206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b="1" dirty="0" smtClean="0"/>
              <a:t>DRY_noMJO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844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496" y="837352"/>
            <a:ext cx="9000000" cy="5760000"/>
            <a:chOff x="-108520" y="-27384"/>
            <a:chExt cx="9383489" cy="6297204"/>
          </a:xfrm>
        </p:grpSpPr>
        <p:pic>
          <p:nvPicPr>
            <p:cNvPr id="1026" name="Picture 2" descr="H:\MJO_INIT\pic\RH_15_dry\RH_11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332656"/>
              <a:ext cx="3600000" cy="1798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83568" y="-2738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00 UTC/OCT 15 </a:t>
              </a:r>
              <a:endParaRPr lang="zh-CN" altLang="en-US" dirty="0"/>
            </a:p>
          </p:txBody>
        </p:sp>
        <p:pic>
          <p:nvPicPr>
            <p:cNvPr id="1030" name="Picture 6" descr="H:\MJO_INIT\pic\RH_15_dry\RH_11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975" y="332656"/>
              <a:ext cx="3600000" cy="1798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30160" y="-7287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12 UTC/OCT 15 </a:t>
              </a:r>
              <a:endParaRPr lang="zh-CN" altLang="en-US" dirty="0"/>
            </a:p>
          </p:txBody>
        </p:sp>
        <p:pic>
          <p:nvPicPr>
            <p:cNvPr id="1033" name="Picture 9" descr="H:\MJO_INIT\pic\RH_15_dry\RH_12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720" y="332656"/>
              <a:ext cx="3600000" cy="1798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660032" y="-2738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00 UTC/OCT 16 </a:t>
              </a:r>
              <a:endParaRPr lang="zh-CN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9152" y="202325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00 UTC/OCT 18 </a:t>
              </a:r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30160" y="202325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12 UTC/OCT 19 </a:t>
              </a:r>
              <a:endParaRPr lang="zh-CN" altLang="en-US" dirty="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-108520" y="2350578"/>
              <a:ext cx="9383489" cy="1798502"/>
              <a:chOff x="-108520" y="2204864"/>
              <a:chExt cx="9383489" cy="1798502"/>
            </a:xfrm>
          </p:grpSpPr>
          <p:pic>
            <p:nvPicPr>
              <p:cNvPr id="1034" name="Picture 10" descr="H:\MJO_INIT\pic\RH_15_dry\RH_13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520" y="2204864"/>
                <a:ext cx="3600000" cy="1798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11" descr="H:\MJO_INIT\pic\RH_15_dry\RH_15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7975" y="2204864"/>
                <a:ext cx="3600000" cy="1798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H:\MJO_INIT\pic\RH_15_dry\RH_154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4969" y="2204864"/>
                <a:ext cx="3600000" cy="1798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377816" y="202325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00 UTC/OCT 20 </a:t>
              </a:r>
              <a:endParaRPr lang="zh-CN" altLang="en-US" dirty="0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-108520" y="4471736"/>
              <a:ext cx="9383489" cy="1798084"/>
              <a:chOff x="-108520" y="2205072"/>
              <a:chExt cx="9383489" cy="1798084"/>
            </a:xfrm>
          </p:grpSpPr>
          <p:pic>
            <p:nvPicPr>
              <p:cNvPr id="22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108520" y="2205073"/>
                <a:ext cx="3600000" cy="1798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797975" y="2205073"/>
                <a:ext cx="3600000" cy="1798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74969" y="2205072"/>
                <a:ext cx="3600000" cy="1798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683568" y="410979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00 UTC/OCT 21 </a:t>
              </a:r>
              <a:endParaRPr lang="zh-CN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1480" y="410979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00 UTC/OCT 23 </a:t>
              </a:r>
              <a:endParaRPr lang="zh-CN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15616" y="4115587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12 UTC/OCT 25 </a:t>
              </a:r>
              <a:endParaRPr lang="zh-CN" alt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47864" y="188640"/>
            <a:ext cx="2163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DRY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72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533</Words>
  <Application>Microsoft Office PowerPoint</Application>
  <PresentationFormat>全屏显示(4:3)</PresentationFormat>
  <Paragraphs>82</Paragraphs>
  <Slides>13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Relative roles of moistening and circumnavigating waves on the MJO propagation during DYNAMO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discharge-recharge processes responsible for the MJO onset and propagation during DYNAMO?</dc:title>
  <dc:creator>MSI</dc:creator>
  <cp:lastModifiedBy>MSI</cp:lastModifiedBy>
  <cp:revision>58</cp:revision>
  <dcterms:created xsi:type="dcterms:W3CDTF">2018-05-18T15:29:32Z</dcterms:created>
  <dcterms:modified xsi:type="dcterms:W3CDTF">2018-08-16T02:25:01Z</dcterms:modified>
</cp:coreProperties>
</file>